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335" r:id="rId9"/>
    <p:sldId id="298" r:id="rId10"/>
    <p:sldId id="262" r:id="rId11"/>
    <p:sldId id="336"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503067-F9B5-A940-5190-7A000EC529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80971C-81FC-4A0C-7661-DB0BA0C1AA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85CED7-C342-7239-1E34-DD7C6A647205}"/>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D9D04E5D-E673-0D38-FB91-8818030485E2}"/>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300909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3737883"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Juan David Pereira Bermudez</a:t>
            </a:r>
          </a:p>
          <a:p>
            <a:r>
              <a:rPr lang="en-US" dirty="0">
                <a:solidFill>
                  <a:schemeClr val="bg2"/>
                </a:solidFill>
                <a:latin typeface="Abadi" panose="020B0604020104020204" pitchFamily="34" charset="0"/>
                <a:ea typeface="SF Pro" pitchFamily="2" charset="0"/>
                <a:cs typeface="SF Pro" pitchFamily="2" charset="0"/>
              </a:rPr>
              <a:t>January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Table of contents:</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926772"/>
            <a:ext cx="10275361" cy="43925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space sector has experienced exponential growth in recent decades, driven by increasing demand for launch services and cost reduction. SpaceX, as a pioneer in rocket reusability, has revolutionized the industry by significantly reducing the cost of accessing space.</a:t>
            </a:r>
          </a:p>
          <a:p>
            <a:pPr marL="0" indent="0">
              <a:spcBef>
                <a:spcPts val="1400"/>
              </a:spcBef>
              <a:buNone/>
            </a:pPr>
            <a:r>
              <a:rPr lang="en-US" sz="2200" dirty="0">
                <a:solidFill>
                  <a:schemeClr val="accent3">
                    <a:lumMod val="25000"/>
                  </a:schemeClr>
                </a:solidFill>
                <a:latin typeface="Abadi" panose="020B0604020104020204" pitchFamily="34" charset="0"/>
              </a:rPr>
              <a:t>This project is part of the ongoing quest to improve the efficiency and reliability of space launches. By predicting the success of Falcon 9 first stage rocket landings, operations can be optimized, costs reduced and more informed decisions about future missions can be made.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DFF9481-2D24-F0CA-F240-01D7646396C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5E3882E-965A-F04A-B628-8E26FE478D0F}"/>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772CA00A-E7D0-9120-2EAB-3625BD4E57DE}"/>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Objetives</a:t>
            </a:r>
            <a:endParaRPr lang="en-US" dirty="0">
              <a:solidFill>
                <a:srgbClr val="0B49CB"/>
              </a:solidFill>
            </a:endParaRPr>
          </a:p>
        </p:txBody>
      </p:sp>
      <p:sp>
        <p:nvSpPr>
          <p:cNvPr id="5" name="Content Placeholder 2">
            <a:extLst>
              <a:ext uri="{FF2B5EF4-FFF2-40B4-BE49-F238E27FC236}">
                <a16:creationId xmlns:a16="http://schemas.microsoft.com/office/drawing/2014/main" id="{55EB1597-854D-FA0E-B75A-B139C1B58116}"/>
              </a:ext>
            </a:extLst>
          </p:cNvPr>
          <p:cNvSpPr txBox="1">
            <a:spLocks/>
          </p:cNvSpPr>
          <p:nvPr/>
        </p:nvSpPr>
        <p:spPr>
          <a:xfrm>
            <a:off x="958696" y="1926772"/>
            <a:ext cx="10530114" cy="43925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main objectives of this project are:</a:t>
            </a:r>
          </a:p>
          <a:p>
            <a:pPr>
              <a:spcBef>
                <a:spcPts val="1400"/>
              </a:spcBef>
            </a:pPr>
            <a:r>
              <a:rPr lang="en-US" sz="2200" dirty="0">
                <a:solidFill>
                  <a:schemeClr val="accent3">
                    <a:lumMod val="25000"/>
                  </a:schemeClr>
                </a:solidFill>
                <a:latin typeface="Abadi" panose="020B0604020104020204" pitchFamily="34" charset="0"/>
              </a:rPr>
              <a:t>Identify the key factors that influence the success of Falcon 9 rocket first stage landings.</a:t>
            </a:r>
          </a:p>
          <a:p>
            <a:pPr>
              <a:spcBef>
                <a:spcPts val="1400"/>
              </a:spcBef>
            </a:pPr>
            <a:r>
              <a:rPr lang="en-US" sz="2200" dirty="0">
                <a:solidFill>
                  <a:schemeClr val="accent3">
                    <a:lumMod val="25000"/>
                  </a:schemeClr>
                </a:solidFill>
                <a:latin typeface="Abadi" panose="020B0604020104020204" pitchFamily="34" charset="0"/>
              </a:rPr>
              <a:t>Develop an accurate and robust prediction model to predict the success of future launches.</a:t>
            </a:r>
          </a:p>
          <a:p>
            <a:pPr>
              <a:spcBef>
                <a:spcPts val="1400"/>
              </a:spcBef>
            </a:pPr>
            <a:r>
              <a:rPr lang="en-US" sz="2200" dirty="0">
                <a:solidFill>
                  <a:schemeClr val="accent3">
                    <a:lumMod val="25000"/>
                  </a:schemeClr>
                </a:solidFill>
                <a:latin typeface="Abadi" panose="020B0604020104020204" pitchFamily="34" charset="0"/>
              </a:rPr>
              <a:t>Interpret model results to gain valuable insights into launch operations.</a:t>
            </a:r>
          </a:p>
          <a:p>
            <a:pPr>
              <a:spcBef>
                <a:spcPts val="1400"/>
              </a:spcBef>
            </a:pPr>
            <a:r>
              <a:rPr lang="en-US" sz="2200" dirty="0">
                <a:solidFill>
                  <a:schemeClr val="accent3">
                    <a:lumMod val="25000"/>
                  </a:schemeClr>
                </a:solidFill>
                <a:latin typeface="Abadi" panose="020B0604020104020204" pitchFamily="34" charset="0"/>
              </a:rPr>
              <a:t>Evaluate the model's ability to generalize to new data and its potential for use in space industry decision making.</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80264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522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Request to the SpaceX API</a:t>
            </a:r>
          </a:p>
          <a:p>
            <a:pPr lvl="1">
              <a:lnSpc>
                <a:spcPct val="120000"/>
              </a:lnSpc>
              <a:spcBef>
                <a:spcPts val="1400"/>
              </a:spcBef>
            </a:pPr>
            <a:r>
              <a:rPr lang="en-US" sz="7600" dirty="0">
                <a:solidFill>
                  <a:schemeClr val="bg2">
                    <a:lumMod val="50000"/>
                  </a:schemeClr>
                </a:solidFill>
                <a:latin typeface="Abadi"/>
              </a:rPr>
              <a:t>Web scraping records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data was filtered to keep only the data corresponding to the launch of Falcon 9, then a missing data treatment was performed in which 5 missing data in the </a:t>
            </a:r>
            <a:r>
              <a:rPr lang="en-US" sz="7600" dirty="0" err="1">
                <a:solidFill>
                  <a:schemeClr val="bg2">
                    <a:lumMod val="50000"/>
                  </a:schemeClr>
                </a:solidFill>
                <a:latin typeface="Abadi"/>
              </a:rPr>
              <a:t>PayloadMass</a:t>
            </a:r>
            <a:r>
              <a:rPr lang="en-US" sz="7600" dirty="0">
                <a:solidFill>
                  <a:schemeClr val="bg2">
                    <a:lumMod val="50000"/>
                  </a:schemeClr>
                </a:solidFill>
                <a:latin typeface="Abadi"/>
              </a:rPr>
              <a:t> variable were replaced by the value of the mean of this variable.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82FC07A4-BE92-A3A0-EE9C-9A8C54F1FF8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B116FC-B343-1EAB-2F65-B8CE22D1C447}"/>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B4A78599-CE42-C769-01D6-3A066EED1F38}"/>
              </a:ext>
            </a:extLst>
          </p:cNvPr>
          <p:cNvSpPr txBox="1">
            <a:spLocks/>
          </p:cNvSpPr>
          <p:nvPr/>
        </p:nvSpPr>
        <p:spPr>
          <a:xfrm>
            <a:off x="770011" y="1352209"/>
            <a:ext cx="10104817" cy="421039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marL="0" indent="0">
              <a:lnSpc>
                <a:spcPct val="120000"/>
              </a:lnSpc>
              <a:spcBef>
                <a:spcPts val="1400"/>
              </a:spcBef>
              <a:buNone/>
            </a:pPr>
            <a:r>
              <a:rPr lang="en-US" sz="8800" dirty="0">
                <a:solidFill>
                  <a:schemeClr val="accent3">
                    <a:lumMod val="25000"/>
                  </a:schemeClr>
                </a:solidFill>
                <a:latin typeface="Abadi"/>
              </a:rPr>
              <a:t>An interactive dashboard was developed that provides an in-depth exploration of space launch data. In the dashboard, data can be filtered by launch site and payload mass range, allowing the success rate of each site to be dynamically visualized. </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B599E074-5699-94CE-C5E2-96BE040D1FE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235764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161</TotalTime>
  <Words>1596</Words>
  <Application>Microsoft Office PowerPoint</Application>
  <PresentationFormat>Panorámica</PresentationFormat>
  <Paragraphs>251</Paragraphs>
  <Slides>49</Slides>
  <Notes>5</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49</vt:i4>
      </vt:variant>
    </vt:vector>
  </HeadingPairs>
  <TitlesOfParts>
    <vt:vector size="54" baseType="lpstr">
      <vt:lpstr>Abadi</vt:lpstr>
      <vt:lpstr>Arial</vt:lpstr>
      <vt:lpstr>Calibri</vt:lpstr>
      <vt:lpstr>IBM Plex Mono SemiBold</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Juan David Pereira Bermudez</cp:lastModifiedBy>
  <cp:revision>199</cp:revision>
  <dcterms:created xsi:type="dcterms:W3CDTF">2021-04-29T18:58:34Z</dcterms:created>
  <dcterms:modified xsi:type="dcterms:W3CDTF">2025-01-12T04:54:46Z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